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media/audio1.bin" ContentType="audio/unknown"/>
  <Override PartName="/ppt/media/audio2.bin" ContentType="audio/unknown"/>
  <Override PartName="/ppt/media/audio3.bin" ContentType="audio/unknown"/>
  <Override PartName="/ppt/media/audio4.bin" ContentType="audio/unknown"/>
  <Override PartName="/ppt/media/audio5.bin" ContentType="audio/unknown"/>
  <Override PartName="/ppt/media/audio6.bin" ContentType="audio/unknown"/>
  <Override PartName="/ppt/media/audio7.bin" ContentType="audio/unknown"/>
  <Override PartName="/ppt/media/audio8.bin" ContentType="audio/unknown"/>
  <Override PartName="/ppt/media/audio9.bin" ContentType="audio/unknown"/>
  <Override PartName="/ppt/media/audio10.bin" ContentType="audio/unknown"/>
  <Override PartName="/ppt/media/audio11.bin" ContentType="audio/unknown"/>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8" r:id="rId3"/>
    <p:sldId id="258" r:id="rId4"/>
    <p:sldId id="257"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5" d="100"/>
          <a:sy n="55" d="100"/>
        </p:scale>
        <p:origin x="-96" y="-4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B1115196-1C6F-4784-83AC-30756D8F10B3}" type="datetimeFigureOut">
              <a:rPr lang="en-US" smtClean="0"/>
              <a:t>5/8/13</a:t>
            </a:fld>
            <a:endParaRPr lang="en-US" dirty="0"/>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spcBef>
                <a:spcPts val="60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B1115196-1C6F-4784-83AC-30756D8F10B3}" type="datetimeFigureOut">
              <a:rPr lang="en-US" smtClean="0"/>
              <a:t>5/8/13</a:t>
            </a:fld>
            <a:endParaRPr lang="en-US" dirty="0"/>
          </a:p>
        </p:txBody>
      </p:sp>
      <p:sp>
        <p:nvSpPr>
          <p:cNvPr id="6" name="Footer Placeholder 5"/>
          <p:cNvSpPr>
            <a:spLocks noGrp="1"/>
          </p:cNvSpPr>
          <p:nvPr>
            <p:ph type="ftr" sz="quarter" idx="11"/>
          </p:nvPr>
        </p:nvSpPr>
        <p:spPr>
          <a:xfrm>
            <a:off x="2057400" y="6300216"/>
            <a:ext cx="2340864" cy="365125"/>
          </a:xfrm>
        </p:spPr>
        <p:txBody>
          <a:bodyPr/>
          <a:lstStyle/>
          <a:p>
            <a:endParaRPr lang="en-US" dirty="0"/>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19371D3E-5A18-49EB-AD2A-429AF165759F}"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B1115196-1C6F-4784-83AC-30756D8F10B3}" type="datetimeFigureOut">
              <a:rPr lang="en-US" smtClean="0"/>
              <a:t>5/8/13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9371D3E-5A18-49EB-AD2A-429AF165759F}" type="slidenum">
              <a:rPr lang="en-US" smtClean="0"/>
              <a:t>‹#›</a:t>
            </a:fld>
            <a:endParaRPr lang="en-US" dirty="0"/>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1115196-1C6F-4784-83AC-30756D8F10B3}" type="datetimeFigureOut">
              <a:rPr lang="en-US" smtClean="0"/>
              <a:t>5/8/13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9371D3E-5A18-49EB-AD2A-429AF165759F}" type="slidenum">
              <a:rPr lang="en-US" smtClean="0"/>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t>5/8/13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371D3E-5A18-49EB-AD2A-429AF165759F}" type="slidenum">
              <a:rPr lang="en-US" smtClean="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t>5/8/13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371D3E-5A18-49EB-AD2A-429AF165759F}"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t>5/8/13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371D3E-5A18-49EB-AD2A-429AF165759F}"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B1115196-1C6F-4784-83AC-30756D8F10B3}" type="datetimeFigureOut">
              <a:rPr lang="en-US" smtClean="0"/>
              <a:t>5/8/13</a:t>
            </a:fld>
            <a:endParaRPr lang="en-US" dirty="0"/>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dirty="0"/>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dirty="0" smtClean="0"/>
              <a:t>Drag picture to placeholder or click icon to add</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dirty="0"/>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B1115196-1C6F-4784-83AC-30756D8F10B3}" type="datetimeFigureOut">
              <a:rPr lang="en-US" smtClean="0"/>
              <a:t>5/8/13</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marL="1946275" indent="-344488">
              <a:defRPr sz="1800"/>
            </a:lvl6pPr>
            <a:lvl7pPr marL="1946275" indent="-344488">
              <a:defRPr sz="1800"/>
            </a:lvl7pPr>
            <a:lvl8pPr marL="1946275" indent="-344488">
              <a:defRPr sz="1800"/>
            </a:lvl8pPr>
            <a:lvl9pPr marL="1946275"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115196-1C6F-4784-83AC-30756D8F10B3}" type="datetimeFigureOut">
              <a:rPr lang="en-US" smtClean="0"/>
              <a:t>5/8/13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371D3E-5A18-49EB-AD2A-429AF165759F}"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1115196-1C6F-4784-83AC-30756D8F10B3}" type="datetimeFigureOut">
              <a:rPr lang="en-US" smtClean="0"/>
              <a:t>5/8/13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9371D3E-5A18-49EB-AD2A-429AF165759F}"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1115196-1C6F-4784-83AC-30756D8F10B3}" type="datetimeFigureOut">
              <a:rPr lang="en-US" smtClean="0"/>
              <a:t>5/8/13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9371D3E-5A18-49EB-AD2A-429AF165759F}"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1115196-1C6F-4784-83AC-30756D8F10B3}" type="datetimeFigureOut">
              <a:rPr lang="en-US" smtClean="0"/>
              <a:t>5/8/13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9371D3E-5A18-49EB-AD2A-429AF165759F}"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B1115196-1C6F-4784-83AC-30756D8F10B3}" type="datetimeFigureOut">
              <a:rPr lang="en-US" smtClean="0"/>
              <a:t>5/8/13</a:t>
            </a:fld>
            <a:endParaRPr lang="en-US" dirty="0"/>
          </a:p>
        </p:txBody>
      </p:sp>
      <p:sp>
        <p:nvSpPr>
          <p:cNvPr id="6" name="Footer Placeholder 5"/>
          <p:cNvSpPr>
            <a:spLocks noGrp="1"/>
          </p:cNvSpPr>
          <p:nvPr>
            <p:ph type="ftr" sz="quarter" idx="11"/>
          </p:nvPr>
        </p:nvSpPr>
        <p:spPr>
          <a:xfrm>
            <a:off x="2057400" y="6297706"/>
            <a:ext cx="2339788" cy="365125"/>
          </a:xfrm>
        </p:spPr>
        <p:txBody>
          <a:bodyPr/>
          <a:lstStyle/>
          <a:p>
            <a:endParaRPr lang="en-US" dirty="0"/>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19371D3E-5A18-49EB-AD2A-429AF165759F}"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B1115196-1C6F-4784-83AC-30756D8F10B3}" type="datetimeFigureOut">
              <a:rPr lang="en-US" smtClean="0"/>
              <a:t>5/8/13</a:t>
            </a:fld>
            <a:endParaRPr lang="en-US" dirty="0"/>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dirty="0"/>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19371D3E-5A18-49EB-AD2A-429AF165759F}"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audio" Target="../media/audio8.bin"/><Relationship Id="rId1" Type="http://schemas.openxmlformats.org/officeDocument/2006/relationships/slideLayout" Target="../slideLayouts/slideLayout2.xml"/><Relationship Id="rId2" Type="http://schemas.openxmlformats.org/officeDocument/2006/relationships/audio" Target="../media/audio8.bin"/></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audio" Target="../media/audio9.bin"/><Relationship Id="rId1" Type="http://schemas.openxmlformats.org/officeDocument/2006/relationships/slideLayout" Target="../slideLayouts/slideLayout2.xml"/><Relationship Id="rId2" Type="http://schemas.openxmlformats.org/officeDocument/2006/relationships/audio" Target="../media/audio9.bin"/></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audio" Target="../media/audio10.bin"/><Relationship Id="rId1" Type="http://schemas.openxmlformats.org/officeDocument/2006/relationships/slideLayout" Target="../slideLayouts/slideLayout2.xml"/><Relationship Id="rId2" Type="http://schemas.openxmlformats.org/officeDocument/2006/relationships/audio" Target="../media/audio10.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1.bin"/><Relationship Id="rId3"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audio" Target="../media/audio1.bin"/><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audio" Target="../media/audio2.bin"/><Relationship Id="rId1" Type="http://schemas.openxmlformats.org/officeDocument/2006/relationships/slideLayout" Target="../slideLayouts/slideLayout2.xml"/><Relationship Id="rId2" Type="http://schemas.openxmlformats.org/officeDocument/2006/relationships/audio" Target="../media/audio2.bin"/></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audio" Target="../media/audio3.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4.bin"/><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audio" Target="../media/audio5.bin"/></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audio" Target="../media/audio6.bin"/><Relationship Id="rId1" Type="http://schemas.openxmlformats.org/officeDocument/2006/relationships/slideLayout" Target="../slideLayouts/slideLayout2.xml"/><Relationship Id="rId2" Type="http://schemas.openxmlformats.org/officeDocument/2006/relationships/audio" Target="../media/audio6.bin"/></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audio" Target="../media/audio7.bin"/><Relationship Id="rId1" Type="http://schemas.openxmlformats.org/officeDocument/2006/relationships/slideLayout" Target="../slideLayouts/slideLayout2.xml"/><Relationship Id="rId2" Type="http://schemas.openxmlformats.org/officeDocument/2006/relationships/audio" Target="../media/audio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Games Make It Fun</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42520541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ButtonPour">
              <a:avLst/>
            </a:prstTxWarp>
            <a:normAutofit/>
          </a:bodyPr>
          <a:lstStyle/>
          <a:p>
            <a:pPr algn="ctr"/>
            <a:r>
              <a:rPr lang="en-US" sz="4800" dirty="0" smtClean="0"/>
              <a:t>Do the </a:t>
            </a:r>
            <a:r>
              <a:rPr lang="en-US" sz="4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Bump</a:t>
            </a:r>
            <a:endParaRPr lang="en-US" sz="4800" dirty="0"/>
          </a:p>
        </p:txBody>
      </p:sp>
      <p:sp>
        <p:nvSpPr>
          <p:cNvPr id="3" name="Content Placeholder 2"/>
          <p:cNvSpPr>
            <a:spLocks noGrp="1"/>
          </p:cNvSpPr>
          <p:nvPr>
            <p:ph idx="1"/>
          </p:nvPr>
        </p:nvSpPr>
        <p:spPr>
          <a:xfrm>
            <a:off x="4202545" y="1949824"/>
            <a:ext cx="4160406" cy="4007224"/>
          </a:xfrm>
        </p:spPr>
        <p:txBody>
          <a:bodyPr>
            <a:normAutofit lnSpcReduction="10000"/>
          </a:bodyPr>
          <a:lstStyle/>
          <a:p>
            <a:r>
              <a:rPr lang="en-US" dirty="0" smtClean="0"/>
              <a:t>Line students into a single line around the exterior walls of the room.  Randomly chose a student to answer a question. If they answer correctly, they can bump the person to the left or right off the wall. The student who is bumped will sit down and is out of the game. If the question is answered incorrectly, the student is disqualified and sits down.</a:t>
            </a:r>
            <a:endParaRPr lang="en-US" dirty="0"/>
          </a:p>
        </p:txBody>
      </p:sp>
      <p:pic>
        <p:nvPicPr>
          <p:cNvPr id="4" name="Picture 3"/>
          <p:cNvPicPr>
            <a:picLocks noChangeAspect="1"/>
          </p:cNvPicPr>
          <p:nvPr/>
        </p:nvPicPr>
        <p:blipFill>
          <a:blip r:embed="rId3"/>
          <a:stretch>
            <a:fillRect/>
          </a:stretch>
        </p:blipFill>
        <p:spPr>
          <a:xfrm>
            <a:off x="1046018" y="2204027"/>
            <a:ext cx="2883504" cy="3325479"/>
          </a:xfrm>
          <a:prstGeom prst="rect">
            <a:avLst/>
          </a:prstGeom>
        </p:spPr>
      </p:pic>
    </p:spTree>
    <p:extLst>
      <p:ext uri="{BB962C8B-B14F-4D97-AF65-F5344CB8AC3E}">
        <p14:creationId xmlns:p14="http://schemas.microsoft.com/office/powerpoint/2010/main" val="2074980082"/>
      </p:ext>
    </p:extLst>
  </p:cSld>
  <p:clrMapOvr>
    <a:masterClrMapping/>
  </p:clrMapOvr>
  <mc:AlternateContent xmlns:mc="http://schemas.openxmlformats.org/markup-compatibility/2006" xmlns:p14="http://schemas.microsoft.com/office/powerpoint/2010/main">
    <mc:Choice Requires="p14">
      <p:transition spd="med" p14:dur="700">
        <p:fade/>
        <p:sndAc>
          <p:stSnd>
            <p:snd r:embed="rId2" name="Tick Tock"/>
          </p:stSnd>
        </p:sndAc>
      </p:transition>
    </mc:Choice>
    <mc:Fallback xmlns="">
      <p:transition xmlns:p14="http://schemas.microsoft.com/office/powerpoint/2010/main" spd="med">
        <p:fade/>
        <p:sndAc>
          <p:stSnd>
            <p:snd r:embed="rId4" name="Tick Tock"/>
          </p:stSnd>
        </p:sndAc>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perspectiveContrastingLeftFacing"/>
              <a:lightRig rig="threePt" dir="t"/>
            </a:scene3d>
            <a:sp3d extrusionH="57150">
              <a:bevelT h="25400" prst="softRound"/>
            </a:sp3d>
          </a:bodyPr>
          <a:lstStyle/>
          <a:p>
            <a:pPr algn="ctr"/>
            <a:r>
              <a:rPr lang="en-US" sz="4800" dirty="0" smtClean="0"/>
              <a:t>Snowball Fight</a:t>
            </a:r>
            <a:endParaRPr lang="en-US" sz="4800" dirty="0"/>
          </a:p>
        </p:txBody>
      </p:sp>
      <p:sp>
        <p:nvSpPr>
          <p:cNvPr id="3" name="Content Placeholder 2"/>
          <p:cNvSpPr>
            <a:spLocks noGrp="1"/>
          </p:cNvSpPr>
          <p:nvPr>
            <p:ph idx="1"/>
          </p:nvPr>
        </p:nvSpPr>
        <p:spPr>
          <a:xfrm>
            <a:off x="4687455" y="1949824"/>
            <a:ext cx="3675496" cy="4007224"/>
          </a:xfrm>
        </p:spPr>
        <p:txBody>
          <a:bodyPr>
            <a:normAutofit lnSpcReduction="10000"/>
          </a:bodyPr>
          <a:lstStyle/>
          <a:p>
            <a:r>
              <a:rPr lang="en-US" dirty="0" smtClean="0"/>
              <a:t>Afterwards, the students wad the paper up.  When the teacher signals, the snowball fight begins. It continues until teacher calls time.</a:t>
            </a:r>
          </a:p>
          <a:p>
            <a:r>
              <a:rPr lang="en-US" dirty="0" smtClean="0"/>
              <a:t>Students will group together and answer all the questions on the snowballs that landed on their side. Team with most points </a:t>
            </a:r>
            <a:r>
              <a:rPr lang="en-US" dirty="0" smtClean="0"/>
              <a:t>wins.</a:t>
            </a:r>
            <a:endParaRPr lang="en-US" dirty="0"/>
          </a:p>
        </p:txBody>
      </p:sp>
      <p:pic>
        <p:nvPicPr>
          <p:cNvPr id="4" name="Picture 3"/>
          <p:cNvPicPr>
            <a:picLocks noChangeAspect="1"/>
          </p:cNvPicPr>
          <p:nvPr/>
        </p:nvPicPr>
        <p:blipFill>
          <a:blip r:embed="rId3"/>
          <a:stretch>
            <a:fillRect/>
          </a:stretch>
        </p:blipFill>
        <p:spPr>
          <a:xfrm>
            <a:off x="434109" y="1747982"/>
            <a:ext cx="3657600" cy="2426208"/>
          </a:xfrm>
          <a:prstGeom prst="rect">
            <a:avLst/>
          </a:prstGeom>
        </p:spPr>
      </p:pic>
      <p:sp>
        <p:nvSpPr>
          <p:cNvPr id="5" name="TextBox 4"/>
          <p:cNvSpPr txBox="1"/>
          <p:nvPr/>
        </p:nvSpPr>
        <p:spPr>
          <a:xfrm>
            <a:off x="434109" y="4479720"/>
            <a:ext cx="3930073" cy="1569660"/>
          </a:xfrm>
          <a:prstGeom prst="rect">
            <a:avLst/>
          </a:prstGeom>
          <a:noFill/>
        </p:spPr>
        <p:txBody>
          <a:bodyPr wrap="square" rtlCol="0">
            <a:spAutoFit/>
          </a:bodyPr>
          <a:lstStyle/>
          <a:p>
            <a:r>
              <a:rPr lang="en-US" sz="2000" dirty="0"/>
              <a:t>Divide class into 2 groups. Each group is given some scratch paper to write a review question on. </a:t>
            </a:r>
            <a:endParaRPr lang="en-US" sz="2000" dirty="0" smtClean="0"/>
          </a:p>
          <a:p>
            <a:endParaRPr lang="en-US" dirty="0"/>
          </a:p>
          <a:p>
            <a:endParaRPr lang="en-US" dirty="0"/>
          </a:p>
        </p:txBody>
      </p:sp>
    </p:spTree>
    <p:extLst>
      <p:ext uri="{BB962C8B-B14F-4D97-AF65-F5344CB8AC3E}">
        <p14:creationId xmlns:p14="http://schemas.microsoft.com/office/powerpoint/2010/main" val="2263633640"/>
      </p:ext>
    </p:extLst>
  </p:cSld>
  <p:clrMapOvr>
    <a:masterClrMapping/>
  </p:clrMapOvr>
  <mc:AlternateContent xmlns:mc="http://schemas.openxmlformats.org/markup-compatibility/2006" xmlns:p14="http://schemas.microsoft.com/office/powerpoint/2010/main">
    <mc:Choice Requires="p14">
      <p:transition spd="slow" p14:dur="3400">
        <p14:reveal/>
        <p:sndAc>
          <p:stSnd>
            <p:snd r:embed="rId2" name="Roll and Crash"/>
          </p:stSnd>
        </p:sndAc>
      </p:transition>
    </mc:Choice>
    <mc:Fallback xmlns="">
      <p:transition xmlns:p14="http://schemas.microsoft.com/office/powerpoint/2010/main" spd="slow">
        <p:fade/>
        <p:sndAc>
          <p:stSnd>
            <p:snd r:embed="rId4" name="Roll and Crash"/>
          </p:stSnd>
        </p:sndAc>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FadeLeft">
              <a:avLst/>
            </a:prstTxWarp>
            <a:normAutofit/>
          </a:bodyPr>
          <a:lstStyle/>
          <a:p>
            <a:pPr algn="ctr"/>
            <a:r>
              <a:rPr lang="en-US" sz="4800" dirty="0" smtClean="0"/>
              <a:t>Trivial Pursuit</a:t>
            </a:r>
            <a:endParaRPr lang="en-US" sz="4800" dirty="0"/>
          </a:p>
        </p:txBody>
      </p:sp>
      <p:sp>
        <p:nvSpPr>
          <p:cNvPr id="3" name="Content Placeholder 2"/>
          <p:cNvSpPr>
            <a:spLocks noGrp="1"/>
          </p:cNvSpPr>
          <p:nvPr>
            <p:ph idx="1"/>
          </p:nvPr>
        </p:nvSpPr>
        <p:spPr>
          <a:xfrm>
            <a:off x="3671455" y="1949823"/>
            <a:ext cx="4691496" cy="4538721"/>
          </a:xfrm>
        </p:spPr>
        <p:txBody>
          <a:bodyPr>
            <a:normAutofit lnSpcReduction="10000"/>
          </a:bodyPr>
          <a:lstStyle/>
          <a:p>
            <a:r>
              <a:rPr lang="en-US" dirty="0" smtClean="0"/>
              <a:t>This game is patterned after Trivial Pursuit. Using an old board from Trivial Pursuit, develop six categories of questions to represent each color</a:t>
            </a:r>
          </a:p>
          <a:p>
            <a:r>
              <a:rPr lang="en-US" dirty="0" smtClean="0"/>
              <a:t>Use bottle tops as place markers and beads to represent a piece of the pie.</a:t>
            </a:r>
          </a:p>
          <a:p>
            <a:r>
              <a:rPr lang="en-US" dirty="0" smtClean="0"/>
              <a:t>Play by Trivial Pursuit rules</a:t>
            </a:r>
          </a:p>
          <a:p>
            <a:r>
              <a:rPr lang="en-US" dirty="0" smtClean="0"/>
              <a:t>This takes time to develop, but great for a year end review.</a:t>
            </a:r>
          </a:p>
          <a:p>
            <a:endParaRPr lang="en-US" dirty="0"/>
          </a:p>
        </p:txBody>
      </p:sp>
      <p:pic>
        <p:nvPicPr>
          <p:cNvPr id="4" name="Picture 3"/>
          <p:cNvPicPr>
            <a:picLocks noChangeAspect="1"/>
          </p:cNvPicPr>
          <p:nvPr/>
        </p:nvPicPr>
        <p:blipFill>
          <a:blip r:embed="rId3"/>
          <a:stretch>
            <a:fillRect/>
          </a:stretch>
        </p:blipFill>
        <p:spPr>
          <a:xfrm>
            <a:off x="363826" y="2388145"/>
            <a:ext cx="3099811" cy="3568903"/>
          </a:xfrm>
          <a:prstGeom prst="rect">
            <a:avLst/>
          </a:prstGeom>
        </p:spPr>
      </p:pic>
    </p:spTree>
    <p:extLst>
      <p:ext uri="{BB962C8B-B14F-4D97-AF65-F5344CB8AC3E}">
        <p14:creationId xmlns:p14="http://schemas.microsoft.com/office/powerpoint/2010/main" val="2969286460"/>
      </p:ext>
    </p:extLst>
  </p:cSld>
  <p:clrMapOvr>
    <a:masterClrMapping/>
  </p:clrMapOvr>
  <mc:AlternateContent xmlns:mc="http://schemas.openxmlformats.org/markup-compatibility/2006" xmlns:p14="http://schemas.microsoft.com/office/powerpoint/2010/main">
    <mc:Choice Requires="p14">
      <p:transition spd="med" p14:dur="700">
        <p:fade/>
        <p:sndAc>
          <p:stSnd>
            <p:snd r:embed="rId2" name="Applause"/>
          </p:stSnd>
        </p:sndAc>
      </p:transition>
    </mc:Choice>
    <mc:Fallback xmlns="">
      <p:transition xmlns:p14="http://schemas.microsoft.com/office/powerpoint/2010/main" spd="med">
        <p:fade/>
        <p:sndAc>
          <p:stSnd>
            <p:snd r:embed="rId4" name="Applause"/>
          </p:stSnd>
        </p:sndAc>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FadeUp">
              <a:avLst/>
            </a:prstTxWarp>
            <a:normAutofit/>
          </a:bodyPr>
          <a:lstStyle/>
          <a:p>
            <a:pPr algn="ctr"/>
            <a:r>
              <a:rPr lang="en-US" sz="4800" dirty="0" smtClean="0"/>
              <a:t>1 versus 100</a:t>
            </a:r>
            <a:endParaRPr lang="en-US" sz="4800" dirty="0"/>
          </a:p>
        </p:txBody>
      </p:sp>
      <p:sp>
        <p:nvSpPr>
          <p:cNvPr id="3" name="Content Placeholder 2"/>
          <p:cNvSpPr>
            <a:spLocks noGrp="1"/>
          </p:cNvSpPr>
          <p:nvPr>
            <p:ph idx="1"/>
          </p:nvPr>
        </p:nvSpPr>
        <p:spPr>
          <a:xfrm>
            <a:off x="4110181" y="1949824"/>
            <a:ext cx="4252769" cy="4007224"/>
          </a:xfrm>
        </p:spPr>
        <p:txBody>
          <a:bodyPr>
            <a:normAutofit lnSpcReduction="10000"/>
          </a:bodyPr>
          <a:lstStyle/>
          <a:p>
            <a:r>
              <a:rPr lang="en-US" dirty="0" smtClean="0"/>
              <a:t>Every teacher has one student who thinks they know everything. So why not let them prove it.</a:t>
            </a:r>
          </a:p>
          <a:p>
            <a:r>
              <a:rPr lang="en-US" dirty="0" smtClean="0"/>
              <a:t>One student competes against the whole class. Alternate questions. All students must participate. When you miss , you are out.</a:t>
            </a:r>
          </a:p>
          <a:p>
            <a:r>
              <a:rPr lang="en-US" dirty="0" smtClean="0"/>
              <a:t>Only do this if the student is willing. Never try to embarrass.</a:t>
            </a:r>
          </a:p>
          <a:p>
            <a:endParaRPr lang="en-US" dirty="0"/>
          </a:p>
        </p:txBody>
      </p:sp>
      <p:pic>
        <p:nvPicPr>
          <p:cNvPr id="4" name="Picture 3"/>
          <p:cNvPicPr>
            <a:picLocks noChangeAspect="1"/>
          </p:cNvPicPr>
          <p:nvPr/>
        </p:nvPicPr>
        <p:blipFill>
          <a:blip r:embed="rId3"/>
          <a:stretch>
            <a:fillRect/>
          </a:stretch>
        </p:blipFill>
        <p:spPr>
          <a:xfrm>
            <a:off x="369455" y="1949823"/>
            <a:ext cx="3902508" cy="3753631"/>
          </a:xfrm>
          <a:prstGeom prst="rect">
            <a:avLst/>
          </a:prstGeom>
        </p:spPr>
      </p:pic>
    </p:spTree>
    <p:extLst>
      <p:ext uri="{BB962C8B-B14F-4D97-AF65-F5344CB8AC3E}">
        <p14:creationId xmlns:p14="http://schemas.microsoft.com/office/powerpoint/2010/main" val="240036990"/>
      </p:ext>
    </p:extLst>
  </p:cSld>
  <p:clrMapOvr>
    <a:masterClrMapping/>
  </p:clrMapOvr>
  <p:transition xmlns:p14="http://schemas.microsoft.com/office/powerpoint/2010/main" spd="slow">
    <p:randomBar dir="vert"/>
    <p:sndAc>
      <p:stSnd>
        <p:snd r:embed="rId2" name="Screeching Brake"/>
      </p:stSnd>
    </p:sndAc>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Why play games instead of worksheets?</a:t>
            </a:r>
            <a:endParaRPr lang="en-US" dirty="0"/>
          </a:p>
        </p:txBody>
      </p:sp>
      <p:sp>
        <p:nvSpPr>
          <p:cNvPr id="3" name="Content Placeholder 2"/>
          <p:cNvSpPr>
            <a:spLocks noGrp="1"/>
          </p:cNvSpPr>
          <p:nvPr>
            <p:ph idx="1"/>
          </p:nvPr>
        </p:nvSpPr>
        <p:spPr/>
        <p:txBody>
          <a:bodyPr/>
          <a:lstStyle/>
          <a:p>
            <a:r>
              <a:rPr lang="en-US" dirty="0" smtClean="0"/>
              <a:t>Games are fun.</a:t>
            </a:r>
          </a:p>
          <a:p>
            <a:r>
              <a:rPr lang="en-US" dirty="0" smtClean="0"/>
              <a:t>We all learn differently.</a:t>
            </a:r>
          </a:p>
          <a:p>
            <a:r>
              <a:rPr lang="en-US" dirty="0" smtClean="0"/>
              <a:t>Helps collaborative students be part of the class.</a:t>
            </a:r>
          </a:p>
          <a:p>
            <a:r>
              <a:rPr lang="en-US" dirty="0" smtClean="0"/>
              <a:t>Studies suggest it increases learning.</a:t>
            </a:r>
          </a:p>
          <a:p>
            <a:r>
              <a:rPr lang="en-US" dirty="0" smtClean="0"/>
              <a:t>Energizes us</a:t>
            </a:r>
            <a:r>
              <a:rPr lang="en-US" dirty="0" smtClean="0"/>
              <a:t>.</a:t>
            </a:r>
          </a:p>
          <a:p>
            <a:r>
              <a:rPr lang="en-US" smtClean="0"/>
              <a:t>Builds relationships.</a:t>
            </a:r>
            <a:endParaRPr lang="en-US" dirty="0" smtClean="0"/>
          </a:p>
          <a:p>
            <a:endParaRPr lang="en-US" dirty="0" smtClean="0"/>
          </a:p>
          <a:p>
            <a:endParaRPr lang="en-US" dirty="0"/>
          </a:p>
        </p:txBody>
      </p:sp>
    </p:spTree>
    <p:extLst>
      <p:ext uri="{BB962C8B-B14F-4D97-AF65-F5344CB8AC3E}">
        <p14:creationId xmlns:p14="http://schemas.microsoft.com/office/powerpoint/2010/main" val="135652285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2620" y="295833"/>
            <a:ext cx="7583488" cy="1143000"/>
          </a:xfrm>
          <a:scene3d>
            <a:camera prst="orthographicFront"/>
            <a:lightRig rig="threePt" dir="t"/>
          </a:scene3d>
          <a:sp3d>
            <a:bevelT prst="convex"/>
          </a:sp3d>
        </p:spPr>
        <p:txBody>
          <a:bodyPr>
            <a:prstTxWarp prst="textFadeUp">
              <a:avLst/>
            </a:prstTxWarp>
            <a:normAutofit/>
          </a:bodyPr>
          <a:lstStyle/>
          <a:p>
            <a:pPr algn="ctr"/>
            <a:r>
              <a:rPr lang="en-US" sz="4800" dirty="0" smtClean="0">
                <a:effectLst>
                  <a:glow rad="101600">
                    <a:schemeClr val="accent5">
                      <a:satMod val="175000"/>
                      <a:alpha val="40000"/>
                    </a:schemeClr>
                  </a:glow>
                </a:effectLst>
              </a:rPr>
              <a:t>Bingo </a:t>
            </a:r>
            <a:endParaRPr lang="en-US" sz="4800" dirty="0">
              <a:effectLst>
                <a:glow rad="101600">
                  <a:schemeClr val="accent5">
                    <a:satMod val="175000"/>
                    <a:alpha val="40000"/>
                  </a:schemeClr>
                </a:glow>
              </a:effectLst>
            </a:endParaRPr>
          </a:p>
        </p:txBody>
      </p:sp>
      <p:pic>
        <p:nvPicPr>
          <p:cNvPr id="4" name="Content Placeholder 3"/>
          <p:cNvPicPr>
            <a:picLocks noGrp="1" noChangeAspect="1"/>
          </p:cNvPicPr>
          <p:nvPr>
            <p:ph idx="1"/>
          </p:nvPr>
        </p:nvPicPr>
        <p:blipFill>
          <a:blip r:embed="rId3"/>
          <a:srcRect l="-49931" r="-49931"/>
          <a:stretch>
            <a:fillRect/>
          </a:stretch>
        </p:blipFill>
        <p:spPr>
          <a:xfrm>
            <a:off x="2765281" y="1949450"/>
            <a:ext cx="7583487" cy="4006850"/>
          </a:xfrm>
        </p:spPr>
      </p:pic>
      <p:sp>
        <p:nvSpPr>
          <p:cNvPr id="6" name="TextBox 5"/>
          <p:cNvSpPr txBox="1"/>
          <p:nvPr/>
        </p:nvSpPr>
        <p:spPr>
          <a:xfrm>
            <a:off x="738909" y="2262909"/>
            <a:ext cx="3925455" cy="3416320"/>
          </a:xfrm>
          <a:prstGeom prst="rect">
            <a:avLst/>
          </a:prstGeom>
          <a:noFill/>
        </p:spPr>
        <p:txBody>
          <a:bodyPr wrap="square" rtlCol="0">
            <a:spAutoFit/>
          </a:bodyPr>
          <a:lstStyle/>
          <a:p>
            <a:r>
              <a:rPr lang="en-US" dirty="0" smtClean="0"/>
              <a:t>Bingo is a fantastic game to review  </a:t>
            </a:r>
          </a:p>
          <a:p>
            <a:r>
              <a:rPr lang="en-US" dirty="0" smtClean="0"/>
              <a:t>Vocabulary, important dates and </a:t>
            </a:r>
          </a:p>
          <a:p>
            <a:r>
              <a:rPr lang="en-US" dirty="0" smtClean="0"/>
              <a:t>Also names of famous people.</a:t>
            </a:r>
          </a:p>
          <a:p>
            <a:endParaRPr lang="en-US" dirty="0"/>
          </a:p>
          <a:p>
            <a:endParaRPr lang="en-US" dirty="0" smtClean="0"/>
          </a:p>
          <a:p>
            <a:r>
              <a:rPr lang="en-US" dirty="0" smtClean="0"/>
              <a:t>Free Printable templates are available on line from many sites. </a:t>
            </a:r>
            <a:r>
              <a:rPr lang="en-US" dirty="0"/>
              <a:t> </a:t>
            </a:r>
            <a:r>
              <a:rPr lang="en-US" dirty="0" smtClean="0"/>
              <a:t>My favorite is Microsoft Excel Games.  Google it and Begin the fun. Laminate the cards and clues and use them year after year. Games can be played on line if your school has the computers or </a:t>
            </a:r>
            <a:r>
              <a:rPr lang="en-US" dirty="0" err="1" smtClean="0"/>
              <a:t>IPads</a:t>
            </a:r>
            <a:r>
              <a:rPr lang="en-US" dirty="0" smtClean="0"/>
              <a:t>.</a:t>
            </a:r>
            <a:endParaRPr lang="en-US" dirty="0"/>
          </a:p>
        </p:txBody>
      </p:sp>
    </p:spTree>
    <p:extLst>
      <p:ext uri="{BB962C8B-B14F-4D97-AF65-F5344CB8AC3E}">
        <p14:creationId xmlns:p14="http://schemas.microsoft.com/office/powerpoint/2010/main" val="2490024999"/>
      </p:ext>
    </p:extLst>
  </p:cSld>
  <p:clrMapOvr>
    <a:masterClrMapping/>
  </p:clrMapOvr>
  <mc:AlternateContent xmlns:mc="http://schemas.openxmlformats.org/markup-compatibility/2006" xmlns:p14="http://schemas.microsoft.com/office/powerpoint/2010/main">
    <mc:Choice Requires="p14">
      <p:transition spd="med" p14:dur="700">
        <p:fade/>
        <p:sndAc>
          <p:stSnd>
            <p:snd r:embed="rId2" name="Breaking Glass"/>
          </p:stSnd>
        </p:sndAc>
      </p:transition>
    </mc:Choice>
    <mc:Fallback xmlns="">
      <p:transition xmlns:p14="http://schemas.microsoft.com/office/powerpoint/2010/main" spd="med">
        <p:fade/>
        <p:sndAc>
          <p:stSnd>
            <p:snd r:embed="rId4" name="Breaking Glass"/>
          </p:stSnd>
        </p:sndAc>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Wave4">
              <a:avLst/>
            </a:prstTxWarp>
            <a:normAutofit/>
          </a:bodyPr>
          <a:lstStyle/>
          <a:p>
            <a:pPr algn="ctr"/>
            <a:r>
              <a:rPr lang="en-US" sz="4800" dirty="0" smtClean="0"/>
              <a:t>Jeopardy</a:t>
            </a:r>
            <a:endParaRPr lang="en-US" sz="4800" dirty="0"/>
          </a:p>
        </p:txBody>
      </p:sp>
      <p:pic>
        <p:nvPicPr>
          <p:cNvPr id="4" name="Content Placeholder 3"/>
          <p:cNvPicPr>
            <a:picLocks noGrp="1" noChangeAspect="1"/>
          </p:cNvPicPr>
          <p:nvPr>
            <p:ph idx="1"/>
          </p:nvPr>
        </p:nvPicPr>
        <p:blipFill>
          <a:blip r:embed="rId3"/>
          <a:srcRect l="-14047" r="-14047"/>
          <a:stretch>
            <a:fillRect/>
          </a:stretch>
        </p:blipFill>
        <p:spPr>
          <a:xfrm>
            <a:off x="1980190" y="1949824"/>
            <a:ext cx="7583488" cy="4007224"/>
          </a:xfrm>
        </p:spPr>
      </p:pic>
      <p:sp>
        <p:nvSpPr>
          <p:cNvPr id="5" name="TextBox 4"/>
          <p:cNvSpPr txBox="1"/>
          <p:nvPr/>
        </p:nvSpPr>
        <p:spPr>
          <a:xfrm>
            <a:off x="438727" y="2516909"/>
            <a:ext cx="2239818" cy="4247317"/>
          </a:xfrm>
          <a:prstGeom prst="rect">
            <a:avLst/>
          </a:prstGeom>
          <a:noFill/>
        </p:spPr>
        <p:txBody>
          <a:bodyPr wrap="square" rtlCol="0">
            <a:spAutoFit/>
          </a:bodyPr>
          <a:lstStyle/>
          <a:p>
            <a:r>
              <a:rPr lang="en-US" dirty="0" smtClean="0"/>
              <a:t>Jeopardy is one my classes favorite review games to play.</a:t>
            </a:r>
          </a:p>
          <a:p>
            <a:endParaRPr lang="en-US" dirty="0"/>
          </a:p>
          <a:p>
            <a:r>
              <a:rPr lang="en-US" dirty="0" smtClean="0"/>
              <a:t>There are many online game makers, but watch for a charge. Microsoft Excel games has a similar version called Big Board Game. The template can be drawn on the board also.</a:t>
            </a:r>
          </a:p>
          <a:p>
            <a:endParaRPr lang="en-US" dirty="0"/>
          </a:p>
        </p:txBody>
      </p:sp>
    </p:spTree>
    <p:extLst>
      <p:ext uri="{BB962C8B-B14F-4D97-AF65-F5344CB8AC3E}">
        <p14:creationId xmlns:p14="http://schemas.microsoft.com/office/powerpoint/2010/main" val="2982671764"/>
      </p:ext>
    </p:extLst>
  </p:cSld>
  <p:clrMapOvr>
    <a:masterClrMapping/>
  </p:clrMapOvr>
  <mc:AlternateContent xmlns:mc="http://schemas.openxmlformats.org/markup-compatibility/2006" xmlns:p14="http://schemas.microsoft.com/office/powerpoint/2010/main">
    <mc:Choice Requires="p14">
      <p:transition spd="med" p14:dur="700">
        <p:fade/>
        <p:sndAc>
          <p:stSnd>
            <p:snd r:embed="rId2" name="Bubbles"/>
          </p:stSnd>
        </p:sndAc>
      </p:transition>
    </mc:Choice>
    <mc:Fallback xmlns="">
      <p:transition xmlns:p14="http://schemas.microsoft.com/office/powerpoint/2010/main" spd="med">
        <p:fade/>
        <p:sndAc>
          <p:stSnd>
            <p:snd r:embed="rId4" name="Bubbles"/>
          </p:stSnd>
        </p:sndAc>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Inflate">
              <a:avLst/>
            </a:prstTxWarp>
            <a:normAutofit/>
          </a:bodyPr>
          <a:lstStyle/>
          <a:p>
            <a:pPr algn="ctr"/>
            <a:r>
              <a:rPr lang="en-US" sz="4800" dirty="0" smtClean="0"/>
              <a:t>Bluff </a:t>
            </a:r>
            <a:endParaRPr lang="en-US" sz="4800" dirty="0"/>
          </a:p>
        </p:txBody>
      </p:sp>
      <p:pic>
        <p:nvPicPr>
          <p:cNvPr id="4" name="Content Placeholder 3"/>
          <p:cNvPicPr>
            <a:picLocks noGrp="1" noChangeAspect="1"/>
          </p:cNvPicPr>
          <p:nvPr>
            <p:ph idx="1"/>
          </p:nvPr>
        </p:nvPicPr>
        <p:blipFill rotWithShape="1">
          <a:blip r:embed="rId3"/>
          <a:srcRect l="28478" r="1999" b="-25606"/>
          <a:stretch/>
        </p:blipFill>
        <p:spPr>
          <a:xfrm>
            <a:off x="7175673" y="5615475"/>
            <a:ext cx="859963" cy="927985"/>
          </a:xfrm>
        </p:spPr>
      </p:pic>
      <p:pic>
        <p:nvPicPr>
          <p:cNvPr id="6" name="Picture 5"/>
          <p:cNvPicPr>
            <a:picLocks noChangeAspect="1"/>
          </p:cNvPicPr>
          <p:nvPr/>
        </p:nvPicPr>
        <p:blipFill>
          <a:blip r:embed="rId4"/>
          <a:stretch>
            <a:fillRect/>
          </a:stretch>
        </p:blipFill>
        <p:spPr>
          <a:xfrm>
            <a:off x="779463" y="2199409"/>
            <a:ext cx="2340942" cy="3413874"/>
          </a:xfrm>
          <a:prstGeom prst="rect">
            <a:avLst/>
          </a:prstGeom>
        </p:spPr>
      </p:pic>
      <p:sp>
        <p:nvSpPr>
          <p:cNvPr id="7" name="TextBox 6"/>
          <p:cNvSpPr txBox="1"/>
          <p:nvPr/>
        </p:nvSpPr>
        <p:spPr>
          <a:xfrm>
            <a:off x="4318001" y="2447636"/>
            <a:ext cx="4724370" cy="3416320"/>
          </a:xfrm>
          <a:prstGeom prst="rect">
            <a:avLst/>
          </a:prstGeom>
          <a:noFill/>
        </p:spPr>
        <p:txBody>
          <a:bodyPr wrap="none" rtlCol="0">
            <a:spAutoFit/>
          </a:bodyPr>
          <a:lstStyle/>
          <a:p>
            <a:r>
              <a:rPr lang="en-US" dirty="0" smtClean="0"/>
              <a:t>Divide </a:t>
            </a:r>
            <a:r>
              <a:rPr lang="en-US" dirty="0" smtClean="0"/>
              <a:t>the class into 2 groups.  Give a question  </a:t>
            </a:r>
          </a:p>
          <a:p>
            <a:r>
              <a:rPr lang="en-US" dirty="0" smtClean="0"/>
              <a:t>to team A. All students who think they know </a:t>
            </a:r>
          </a:p>
          <a:p>
            <a:r>
              <a:rPr lang="en-US" dirty="0" smtClean="0"/>
              <a:t>the answer stand up. Team B calls </a:t>
            </a:r>
            <a:r>
              <a:rPr lang="en-US" dirty="0" smtClean="0"/>
              <a:t>on one of </a:t>
            </a:r>
            <a:r>
              <a:rPr lang="en-US" dirty="0" smtClean="0"/>
              <a:t>the </a:t>
            </a:r>
          </a:p>
          <a:p>
            <a:r>
              <a:rPr lang="en-US" dirty="0" smtClean="0"/>
              <a:t>Standing students to answer. It they answer</a:t>
            </a:r>
          </a:p>
          <a:p>
            <a:r>
              <a:rPr lang="en-US" dirty="0" smtClean="0"/>
              <a:t>Correctly, Team A receives the number of points</a:t>
            </a:r>
          </a:p>
          <a:p>
            <a:r>
              <a:rPr lang="en-US" dirty="0" smtClean="0"/>
              <a:t>Equal to the number of students standing. If </a:t>
            </a:r>
          </a:p>
          <a:p>
            <a:r>
              <a:rPr lang="en-US" dirty="0" smtClean="0"/>
              <a:t>they miss the question, Team B receives the </a:t>
            </a:r>
          </a:p>
          <a:p>
            <a:r>
              <a:rPr lang="en-US" dirty="0" smtClean="0"/>
              <a:t>Points.</a:t>
            </a:r>
          </a:p>
          <a:p>
            <a:endParaRPr lang="en-US" dirty="0"/>
          </a:p>
          <a:p>
            <a:r>
              <a:rPr lang="en-US" dirty="0" smtClean="0"/>
              <a:t>I write numbers on the board representing the </a:t>
            </a:r>
          </a:p>
          <a:p>
            <a:r>
              <a:rPr lang="en-US" dirty="0" smtClean="0"/>
              <a:t>questions and they choose one. Difficulty is </a:t>
            </a:r>
          </a:p>
          <a:p>
            <a:r>
              <a:rPr lang="en-US" dirty="0" smtClean="0"/>
              <a:t>random. </a:t>
            </a:r>
          </a:p>
        </p:txBody>
      </p:sp>
    </p:spTree>
    <p:extLst>
      <p:ext uri="{BB962C8B-B14F-4D97-AF65-F5344CB8AC3E}">
        <p14:creationId xmlns:p14="http://schemas.microsoft.com/office/powerpoint/2010/main" val="1915361343"/>
      </p:ext>
    </p:extLst>
  </p:cSld>
  <p:clrMapOvr>
    <a:masterClrMapping/>
  </p:clrMapOvr>
  <p:transition xmlns:p14="http://schemas.microsoft.com/office/powerpoint/2010/main" spd="slow">
    <p:push dir="u"/>
    <p:sndAc>
      <p:stSnd>
        <p:snd r:embed="rId2" name="Chimes"/>
      </p:stSnd>
    </p:sndAc>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CurveDown">
              <a:avLst/>
            </a:prstTxWarp>
            <a:normAutofit/>
          </a:bodyPr>
          <a:lstStyle/>
          <a:p>
            <a:pPr algn="ctr"/>
            <a:r>
              <a:rPr lang="en-US" sz="4800" dirty="0" smtClean="0"/>
              <a:t>To Tell The Truth</a:t>
            </a:r>
            <a:endParaRPr lang="en-US" sz="4800" dirty="0"/>
          </a:p>
        </p:txBody>
      </p:sp>
      <p:sp>
        <p:nvSpPr>
          <p:cNvPr id="3" name="Content Placeholder 2"/>
          <p:cNvSpPr>
            <a:spLocks noGrp="1"/>
          </p:cNvSpPr>
          <p:nvPr>
            <p:ph idx="1"/>
          </p:nvPr>
        </p:nvSpPr>
        <p:spPr>
          <a:xfrm>
            <a:off x="3544973" y="2124364"/>
            <a:ext cx="4817977" cy="3832684"/>
          </a:xfrm>
        </p:spPr>
        <p:txBody>
          <a:bodyPr>
            <a:normAutofit lnSpcReduction="10000"/>
          </a:bodyPr>
          <a:lstStyle/>
          <a:p>
            <a:r>
              <a:rPr lang="en-US" dirty="0" smtClean="0"/>
              <a:t>Each student </a:t>
            </a:r>
            <a:r>
              <a:rPr lang="en-US" dirty="0" smtClean="0"/>
              <a:t>writes </a:t>
            </a:r>
            <a:r>
              <a:rPr lang="en-US" dirty="0" smtClean="0"/>
              <a:t>down 3 statements about the content being studied. Two statements should be untruths and one true statement.  Go around the room and students read their statements.  Each student gets points based on how many people they fool with their statements.</a:t>
            </a:r>
          </a:p>
          <a:p>
            <a:r>
              <a:rPr lang="en-US" dirty="0" smtClean="0"/>
              <a:t>You can elaborate </a:t>
            </a:r>
            <a:r>
              <a:rPr lang="en-US" dirty="0" smtClean="0"/>
              <a:t>on  </a:t>
            </a:r>
            <a:r>
              <a:rPr lang="en-US" dirty="0" smtClean="0"/>
              <a:t>what makes the statements incorrect to address misconceptions on the topic.</a:t>
            </a:r>
          </a:p>
          <a:p>
            <a:endParaRPr lang="en-US" dirty="0"/>
          </a:p>
        </p:txBody>
      </p:sp>
      <p:pic>
        <p:nvPicPr>
          <p:cNvPr id="4" name="Picture 3"/>
          <p:cNvPicPr>
            <a:picLocks noChangeAspect="1"/>
          </p:cNvPicPr>
          <p:nvPr/>
        </p:nvPicPr>
        <p:blipFill>
          <a:blip r:embed="rId3"/>
          <a:stretch>
            <a:fillRect/>
          </a:stretch>
        </p:blipFill>
        <p:spPr>
          <a:xfrm>
            <a:off x="423718" y="2413000"/>
            <a:ext cx="3121256" cy="2011747"/>
          </a:xfrm>
          <a:prstGeom prst="rect">
            <a:avLst/>
          </a:prstGeom>
        </p:spPr>
      </p:pic>
    </p:spTree>
    <p:extLst>
      <p:ext uri="{BB962C8B-B14F-4D97-AF65-F5344CB8AC3E}">
        <p14:creationId xmlns:p14="http://schemas.microsoft.com/office/powerpoint/2010/main" val="3204175658"/>
      </p:ext>
    </p:extLst>
  </p:cSld>
  <p:clrMapOvr>
    <a:masterClrMapping/>
  </p:clrMapOvr>
  <p:transition xmlns:p14="http://schemas.microsoft.com/office/powerpoint/2010/main" spd="slow">
    <p:wipe/>
    <p:sndAc>
      <p:stSnd>
        <p:snd r:embed="rId2" name="Doorbell"/>
      </p:stSnd>
    </p:sndAc>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4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Baseball or Football</a:t>
            </a:r>
            <a:endParaRPr lang="en-US" sz="4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4" name="Content Placeholder 3"/>
          <p:cNvPicPr>
            <a:picLocks noGrp="1" noChangeAspect="1"/>
          </p:cNvPicPr>
          <p:nvPr>
            <p:ph idx="1"/>
          </p:nvPr>
        </p:nvPicPr>
        <p:blipFill>
          <a:blip r:embed="rId3"/>
          <a:srcRect t="10373" b="10373"/>
          <a:stretch>
            <a:fillRect/>
          </a:stretch>
        </p:blipFill>
        <p:spPr>
          <a:xfrm>
            <a:off x="7366000" y="295833"/>
            <a:ext cx="1362364" cy="1142999"/>
          </a:xfrm>
        </p:spPr>
      </p:pic>
      <p:pic>
        <p:nvPicPr>
          <p:cNvPr id="5" name="Picture 4"/>
          <p:cNvPicPr>
            <a:picLocks noChangeAspect="1"/>
          </p:cNvPicPr>
          <p:nvPr/>
        </p:nvPicPr>
        <p:blipFill>
          <a:blip r:embed="rId4"/>
          <a:stretch>
            <a:fillRect/>
          </a:stretch>
        </p:blipFill>
        <p:spPr>
          <a:xfrm>
            <a:off x="779463" y="295833"/>
            <a:ext cx="762001" cy="1142999"/>
          </a:xfrm>
          <a:prstGeom prst="rect">
            <a:avLst/>
          </a:prstGeom>
        </p:spPr>
      </p:pic>
      <p:pic>
        <p:nvPicPr>
          <p:cNvPr id="6" name="Picture 5"/>
          <p:cNvPicPr>
            <a:picLocks noChangeAspect="1"/>
          </p:cNvPicPr>
          <p:nvPr/>
        </p:nvPicPr>
        <p:blipFill>
          <a:blip r:embed="rId5"/>
          <a:stretch>
            <a:fillRect/>
          </a:stretch>
        </p:blipFill>
        <p:spPr>
          <a:xfrm>
            <a:off x="508000" y="1664854"/>
            <a:ext cx="3888509" cy="2791691"/>
          </a:xfrm>
          <a:prstGeom prst="rect">
            <a:avLst/>
          </a:prstGeom>
        </p:spPr>
      </p:pic>
      <p:sp>
        <p:nvSpPr>
          <p:cNvPr id="9" name="TextBox 8"/>
          <p:cNvSpPr txBox="1"/>
          <p:nvPr/>
        </p:nvSpPr>
        <p:spPr>
          <a:xfrm>
            <a:off x="4895273" y="2193636"/>
            <a:ext cx="3833091" cy="3139321"/>
          </a:xfrm>
          <a:prstGeom prst="rect">
            <a:avLst/>
          </a:prstGeom>
          <a:noFill/>
        </p:spPr>
        <p:txBody>
          <a:bodyPr wrap="square" rtlCol="0">
            <a:spAutoFit/>
          </a:bodyPr>
          <a:lstStyle/>
          <a:p>
            <a:r>
              <a:rPr lang="en-US" smtClean="0"/>
              <a:t> </a:t>
            </a:r>
            <a:r>
              <a:rPr lang="en-US" dirty="0" smtClean="0"/>
              <a:t>Flip a coin to see which team goes first. Start on the 20 yard line and pick a question. If they get it correct, they move down the field the number of yards on the question.. If it is incorrect, it is a fumble and the other team recovers if they answer correctly. If they are incorrect, it is consider second down.</a:t>
            </a:r>
          </a:p>
          <a:p>
            <a:r>
              <a:rPr lang="en-US" dirty="0" smtClean="0"/>
              <a:t>They have 4 downs to get a touch down.  </a:t>
            </a:r>
            <a:endParaRPr lang="en-US" dirty="0"/>
          </a:p>
        </p:txBody>
      </p:sp>
      <p:sp>
        <p:nvSpPr>
          <p:cNvPr id="10" name="TextBox 9"/>
          <p:cNvSpPr txBox="1"/>
          <p:nvPr/>
        </p:nvSpPr>
        <p:spPr>
          <a:xfrm>
            <a:off x="946727" y="4456545"/>
            <a:ext cx="3449782" cy="2031325"/>
          </a:xfrm>
          <a:prstGeom prst="rect">
            <a:avLst/>
          </a:prstGeom>
          <a:noFill/>
        </p:spPr>
        <p:txBody>
          <a:bodyPr wrap="square" rtlCol="0">
            <a:spAutoFit/>
          </a:bodyPr>
          <a:lstStyle/>
          <a:p>
            <a:r>
              <a:rPr lang="en-US" dirty="0"/>
              <a:t>Draw a football field  or (baseball) on the board or on the computer. Divide class into two teams.  Questions should be organized , based on difficulty, and  arranged by 10 yards, 20 yards, 30 yards and 40 yards</a:t>
            </a:r>
          </a:p>
        </p:txBody>
      </p:sp>
    </p:spTree>
    <p:extLst>
      <p:ext uri="{BB962C8B-B14F-4D97-AF65-F5344CB8AC3E}">
        <p14:creationId xmlns:p14="http://schemas.microsoft.com/office/powerpoint/2010/main" val="1641289170"/>
      </p:ext>
    </p:extLst>
  </p:cSld>
  <p:clrMapOvr>
    <a:masterClrMapping/>
  </p:clrMapOvr>
  <p:transition xmlns:p14="http://schemas.microsoft.com/office/powerpoint/2010/main" spd="slow">
    <p:wipe/>
    <p:sndAc>
      <p:stSnd>
        <p:snd r:embed="rId2" name="Drum"/>
      </p:stSnd>
    </p:sndAc>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SlantDown">
              <a:avLst/>
            </a:prstTxWarp>
            <a:normAutofit/>
          </a:bodyPr>
          <a:lstStyle/>
          <a:p>
            <a:pPr algn="ctr"/>
            <a:r>
              <a:rPr lang="en-US" sz="4800" dirty="0" smtClean="0"/>
              <a:t>Pass </a:t>
            </a:r>
            <a:r>
              <a:rPr lang="en-US"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a:t>
            </a:r>
            <a:r>
              <a:rPr lang="en-US" sz="4800" dirty="0" smtClean="0"/>
              <a:t> Paper</a:t>
            </a:r>
            <a:endParaRPr lang="en-US" sz="4800" dirty="0"/>
          </a:p>
        </p:txBody>
      </p:sp>
      <p:sp>
        <p:nvSpPr>
          <p:cNvPr id="3" name="Content Placeholder 2"/>
          <p:cNvSpPr>
            <a:spLocks noGrp="1"/>
          </p:cNvSpPr>
          <p:nvPr>
            <p:ph idx="1"/>
          </p:nvPr>
        </p:nvSpPr>
        <p:spPr>
          <a:xfrm>
            <a:off x="4017817" y="1949824"/>
            <a:ext cx="4345133" cy="4007224"/>
          </a:xfrm>
        </p:spPr>
        <p:txBody>
          <a:bodyPr>
            <a:normAutofit fontScale="92500"/>
          </a:bodyPr>
          <a:lstStyle/>
          <a:p>
            <a:r>
              <a:rPr lang="en-US" dirty="0" smtClean="0"/>
              <a:t>I pick the 10 most important questions to review with. Each student in the room gets out a piece of paper to answer the </a:t>
            </a:r>
            <a:r>
              <a:rPr lang="en-US" dirty="0" smtClean="0"/>
              <a:t>question. </a:t>
            </a:r>
            <a:r>
              <a:rPr lang="en-US" dirty="0" smtClean="0"/>
              <a:t>After the first question, they pass the paper to the left. I continue with the questions and the students pass the paper after each answer. </a:t>
            </a:r>
          </a:p>
          <a:p>
            <a:r>
              <a:rPr lang="en-US" dirty="0" smtClean="0"/>
              <a:t>This gives everyone a chance to earn some bonus points.  Each question is worth ½ of a point with a total of 5 points max.</a:t>
            </a:r>
          </a:p>
          <a:p>
            <a:endParaRPr lang="en-US" dirty="0"/>
          </a:p>
        </p:txBody>
      </p:sp>
      <p:pic>
        <p:nvPicPr>
          <p:cNvPr id="5" name="Picture 4"/>
          <p:cNvPicPr>
            <a:picLocks noChangeAspect="1"/>
          </p:cNvPicPr>
          <p:nvPr/>
        </p:nvPicPr>
        <p:blipFill>
          <a:blip r:embed="rId3"/>
          <a:stretch>
            <a:fillRect/>
          </a:stretch>
        </p:blipFill>
        <p:spPr>
          <a:xfrm>
            <a:off x="360217" y="2533073"/>
            <a:ext cx="3657600" cy="2438400"/>
          </a:xfrm>
          <a:prstGeom prst="rect">
            <a:avLst/>
          </a:prstGeom>
        </p:spPr>
      </p:pic>
    </p:spTree>
    <p:extLst>
      <p:ext uri="{BB962C8B-B14F-4D97-AF65-F5344CB8AC3E}">
        <p14:creationId xmlns:p14="http://schemas.microsoft.com/office/powerpoint/2010/main" val="1787610017"/>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2" name="Explosion"/>
          </p:stSnd>
        </p:sndAc>
      </p:transition>
    </mc:Choice>
    <mc:Fallback xmlns="">
      <p:transition xmlns:p14="http://schemas.microsoft.com/office/powerpoint/2010/main" spd="slow">
        <p:split orient="vert"/>
        <p:sndAc>
          <p:stSnd>
            <p:snd r:embed="rId4" name="Explosion"/>
          </p:stSnd>
        </p:sndAc>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FadeUp">
              <a:avLst/>
            </a:prstTxWarp>
            <a:normAutofit/>
          </a:bodyPr>
          <a:lstStyle/>
          <a:p>
            <a:pPr algn="ctr"/>
            <a:r>
              <a:rPr lang="en-US" sz="4800" dirty="0" err="1" smtClean="0"/>
              <a:t>Trashketball</a:t>
            </a:r>
            <a:endParaRPr lang="en-US" sz="4800" dirty="0"/>
          </a:p>
        </p:txBody>
      </p:sp>
      <p:sp>
        <p:nvSpPr>
          <p:cNvPr id="3" name="Content Placeholder 2"/>
          <p:cNvSpPr>
            <a:spLocks noGrp="1"/>
          </p:cNvSpPr>
          <p:nvPr>
            <p:ph idx="1"/>
          </p:nvPr>
        </p:nvSpPr>
        <p:spPr>
          <a:xfrm>
            <a:off x="4110181" y="1949824"/>
            <a:ext cx="4252769" cy="4007224"/>
          </a:xfrm>
        </p:spPr>
        <p:txBody>
          <a:bodyPr/>
          <a:lstStyle/>
          <a:p>
            <a:r>
              <a:rPr lang="en-US" dirty="0" smtClean="0"/>
              <a:t>This is a classic game. Divide class into teams. Ask a question, if student answers correctly they get to shoot a small Nerf ball into the trash can for an extra point. If they miss no extra point and question passes to the next team</a:t>
            </a:r>
            <a:endParaRPr lang="en-US" dirty="0"/>
          </a:p>
        </p:txBody>
      </p:sp>
      <p:pic>
        <p:nvPicPr>
          <p:cNvPr id="5" name="Picture 4"/>
          <p:cNvPicPr>
            <a:picLocks noChangeAspect="1"/>
          </p:cNvPicPr>
          <p:nvPr/>
        </p:nvPicPr>
        <p:blipFill>
          <a:blip r:embed="rId3"/>
          <a:stretch>
            <a:fillRect/>
          </a:stretch>
        </p:blipFill>
        <p:spPr>
          <a:xfrm>
            <a:off x="1251528" y="2131291"/>
            <a:ext cx="2432304" cy="3657600"/>
          </a:xfrm>
          <a:prstGeom prst="rect">
            <a:avLst/>
          </a:prstGeom>
        </p:spPr>
      </p:pic>
    </p:spTree>
    <p:extLst>
      <p:ext uri="{BB962C8B-B14F-4D97-AF65-F5344CB8AC3E}">
        <p14:creationId xmlns:p14="http://schemas.microsoft.com/office/powerpoint/2010/main" val="3597654297"/>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2" name="Laser"/>
          </p:stSnd>
        </p:sndAc>
      </p:transition>
    </mc:Choice>
    <mc:Fallback xmlns="">
      <p:transition xmlns:p14="http://schemas.microsoft.com/office/powerpoint/2010/main" spd="slow">
        <p:split orient="vert"/>
        <p:sndAc>
          <p:stSnd>
            <p:snd r:embed="rId4" name="Laser"/>
          </p:stSnd>
        </p:sndAc>
      </p:transition>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103154"/>
      </a:dk1>
      <a:lt1>
        <a:srgbClr val="FFFFFF"/>
      </a:lt1>
      <a:dk2>
        <a:srgbClr val="00BFC3"/>
      </a:dk2>
      <a:lt2>
        <a:srgbClr val="0096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majorFont>
      <a:minorFont>
        <a:latin typeface="Corbel"/>
        <a:ea typeface=""/>
        <a:cs typeface=""/>
        <a:font script="Jpan" typeface="メイリオ"/>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Pixel.thmx</Template>
  <TotalTime>196</TotalTime>
  <Words>848</Words>
  <Application>Microsoft Macintosh PowerPoint</Application>
  <PresentationFormat>On-screen Show (4:3)</PresentationFormat>
  <Paragraphs>59</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Pixel</vt:lpstr>
      <vt:lpstr>Games Make It Fun</vt:lpstr>
      <vt:lpstr>Why play games instead of worksheets?</vt:lpstr>
      <vt:lpstr>Bingo </vt:lpstr>
      <vt:lpstr>Jeopardy</vt:lpstr>
      <vt:lpstr>Bluff </vt:lpstr>
      <vt:lpstr>To Tell The Truth</vt:lpstr>
      <vt:lpstr>Baseball or Football</vt:lpstr>
      <vt:lpstr>Pass The Paper</vt:lpstr>
      <vt:lpstr>Trashketball</vt:lpstr>
      <vt:lpstr>Do the Bump</vt:lpstr>
      <vt:lpstr>Snowball Fight</vt:lpstr>
      <vt:lpstr>Trivial Pursuit</vt:lpstr>
      <vt:lpstr>1 versus 100</vt:lpstr>
    </vt:vector>
  </TitlesOfParts>
  <Company>Ohio County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Ohio County</dc:creator>
  <cp:lastModifiedBy>Ohio County</cp:lastModifiedBy>
  <cp:revision>18</cp:revision>
  <dcterms:created xsi:type="dcterms:W3CDTF">2013-05-07T16:24:50Z</dcterms:created>
  <dcterms:modified xsi:type="dcterms:W3CDTF">2013-05-08T20:18:40Z</dcterms:modified>
</cp:coreProperties>
</file>